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embeddedFontLst>
    <p:embeddedFont>
      <p:font typeface="Nunito"/>
      <p:regular r:id="rId17"/>
      <p:bold r:id="rId18"/>
      <p:italic r:id="rId19"/>
      <p:boldItalic r:id="rId20"/>
    </p:embeddedFont>
    <p:embeddedFont>
      <p:font typeface="Maven Pro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74C26A4-231A-4480-B759-D8CFA86D1021}">
  <a:tblStyle styleId="{874C26A4-231A-4480-B759-D8CFA86D102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boldItalic.fntdata"/><Relationship Id="rId11" Type="http://schemas.openxmlformats.org/officeDocument/2006/relationships/slide" Target="slides/slide5.xml"/><Relationship Id="rId22" Type="http://schemas.openxmlformats.org/officeDocument/2006/relationships/font" Target="fonts/MavenPro-bold.fntdata"/><Relationship Id="rId10" Type="http://schemas.openxmlformats.org/officeDocument/2006/relationships/slide" Target="slides/slide4.xml"/><Relationship Id="rId21" Type="http://schemas.openxmlformats.org/officeDocument/2006/relationships/font" Target="fonts/MavenPro-regular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Nunito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Nunito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Nunit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ab38b1aff9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ab38b1aff9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a30c874e1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a30c874e1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a30c874e1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a30c874e1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ad8eed7a1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ad8eed7a1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a30c874e1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a30c874e1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a30c874e1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a30c874e1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a30c874e1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a30c874e1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a30c874e15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a30c874e15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a30c874e15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a30c874e15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>
            <p:ph type="ctrTitle"/>
          </p:nvPr>
        </p:nvSpPr>
        <p:spPr>
          <a:xfrm>
            <a:off x="0" y="1557625"/>
            <a:ext cx="4571700" cy="19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>
                <a:solidFill>
                  <a:srgbClr val="F6B26B"/>
                </a:solidFill>
              </a:rPr>
              <a:t>Nutrition Guide</a:t>
            </a:r>
            <a:endParaRPr sz="4000">
              <a:solidFill>
                <a:srgbClr val="F6B26B"/>
              </a:solidFill>
            </a:endParaRPr>
          </a:p>
        </p:txBody>
      </p:sp>
      <p:sp>
        <p:nvSpPr>
          <p:cNvPr id="278" name="Google Shape;278;p13"/>
          <p:cNvSpPr txBox="1"/>
          <p:nvPr>
            <p:ph idx="1" type="subTitle"/>
          </p:nvPr>
        </p:nvSpPr>
        <p:spPr>
          <a:xfrm>
            <a:off x="50800" y="3080825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9900"/>
                </a:solidFill>
              </a:rPr>
              <a:t>Comparing Mosser and  Cedars  facilities menus</a:t>
            </a:r>
            <a:endParaRPr>
              <a:solidFill>
                <a:srgbClr val="FF99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Amanda Estenoz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Jessica Dumay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Benata Jean Francois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Cristy </a:t>
            </a:r>
            <a:endParaRPr/>
          </a:p>
        </p:txBody>
      </p:sp>
      <p:pic>
        <p:nvPicPr>
          <p:cNvPr id="279" name="Google Shape;27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8500" y="17925"/>
            <a:ext cx="4255500" cy="255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8500" y="2544850"/>
            <a:ext cx="4255500" cy="25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4"/>
          <p:cNvSpPr txBox="1"/>
          <p:nvPr>
            <p:ph type="title"/>
          </p:nvPr>
        </p:nvSpPr>
        <p:spPr>
          <a:xfrm>
            <a:off x="1325850" y="799275"/>
            <a:ext cx="6429600" cy="127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3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Introduction</a:t>
            </a:r>
            <a:endParaRPr sz="33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Times New Roman"/>
              <a:buChar char="●"/>
            </a:pPr>
            <a:r>
              <a:rPr b="0" lang="es" sz="21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Purpose: the purpose is to compare the difference of two nursing home </a:t>
            </a:r>
            <a:r>
              <a:rPr b="0" lang="es" sz="21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facilities</a:t>
            </a:r>
            <a:r>
              <a:rPr b="0" lang="es" sz="21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Based on </a:t>
            </a:r>
            <a:r>
              <a:rPr b="0" lang="es" sz="21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varieties of healthier options for older adults.</a:t>
            </a:r>
            <a:endParaRPr b="0" sz="21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1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86" name="Google Shape;286;p14"/>
          <p:cNvSpPr txBox="1"/>
          <p:nvPr>
            <p:ph idx="1" type="body"/>
          </p:nvPr>
        </p:nvSpPr>
        <p:spPr>
          <a:xfrm>
            <a:off x="601800" y="2078025"/>
            <a:ext cx="7153800" cy="174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100">
                <a:latin typeface="Times New Roman"/>
                <a:ea typeface="Times New Roman"/>
                <a:cs typeface="Times New Roman"/>
                <a:sym typeface="Times New Roman"/>
              </a:rPr>
              <a:t>Cultural Concentration</a:t>
            </a:r>
            <a:endParaRPr b="1" sz="3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 sz="2100">
                <a:latin typeface="Times New Roman"/>
                <a:ea typeface="Times New Roman"/>
                <a:cs typeface="Times New Roman"/>
                <a:sym typeface="Times New Roman"/>
              </a:rPr>
              <a:t>White Americans</a:t>
            </a:r>
            <a:endParaRPr b="1"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 sz="2100">
                <a:latin typeface="Times New Roman"/>
                <a:ea typeface="Times New Roman"/>
                <a:cs typeface="Times New Roman"/>
                <a:sym typeface="Times New Roman"/>
              </a:rPr>
              <a:t>Age Group : 75 and older</a:t>
            </a:r>
            <a:endParaRPr b="1"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es" sz="2100">
                <a:latin typeface="Times New Roman"/>
                <a:ea typeface="Times New Roman"/>
                <a:cs typeface="Times New Roman"/>
                <a:sym typeface="Times New Roman"/>
              </a:rPr>
              <a:t>Southeastern and New England region</a:t>
            </a:r>
            <a:endParaRPr b="1" sz="2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5"/>
          <p:cNvSpPr txBox="1"/>
          <p:nvPr>
            <p:ph type="title"/>
          </p:nvPr>
        </p:nvSpPr>
        <p:spPr>
          <a:xfrm>
            <a:off x="2460900" y="-97950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latin typeface="Times New Roman"/>
                <a:ea typeface="Times New Roman"/>
                <a:cs typeface="Times New Roman"/>
                <a:sym typeface="Times New Roman"/>
              </a:rPr>
              <a:t>Current Menu Analysis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6"/>
          <p:cNvSpPr txBox="1"/>
          <p:nvPr>
            <p:ph type="title"/>
          </p:nvPr>
        </p:nvSpPr>
        <p:spPr>
          <a:xfrm>
            <a:off x="1187825" y="212900"/>
            <a:ext cx="7146600" cy="10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>
                <a:latin typeface="Times New Roman"/>
                <a:ea typeface="Times New Roman"/>
                <a:cs typeface="Times New Roman"/>
                <a:sym typeface="Times New Roman"/>
              </a:rPr>
              <a:t>Sample Menus</a:t>
            </a:r>
            <a:endParaRPr sz="4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" sz="1600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</a:rPr>
              <a:t>Mosser</a:t>
            </a:r>
            <a:r>
              <a:rPr b="0" lang="es" sz="1600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</a:rPr>
              <a:t>, Pennsylvania</a:t>
            </a:r>
            <a:endParaRPr sz="4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97" name="Google Shape;297;p16"/>
          <p:cNvGraphicFramePr/>
          <p:nvPr/>
        </p:nvGraphicFramePr>
        <p:xfrm>
          <a:off x="528250" y="1311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{874C26A4-231A-4480-B759-D8CFA86D1021}</a:tableStyleId>
              </a:tblPr>
              <a:tblGrid>
                <a:gridCol w="2562300"/>
                <a:gridCol w="2562300"/>
                <a:gridCol w="2562300"/>
              </a:tblGrid>
              <a:tr h="2164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u="sng"/>
                        <a:t>Breakfast</a:t>
                      </a:r>
                      <a:endParaRPr u="sng"/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u="sng"/>
                    </a:p>
                    <a:p>
                      <a:pPr indent="-317500" lvl="0" marL="4572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Oatmeal/scramble eggs</a:t>
                      </a:r>
                      <a:endParaRPr/>
                    </a:p>
                    <a:p>
                      <a:pPr indent="-317500" lvl="0" marL="4572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t/>
                      </a:r>
                      <a:endParaRPr/>
                    </a:p>
                    <a:p>
                      <a:pPr indent="-317500" lvl="0" marL="4572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Cheese omelet</a:t>
                      </a:r>
                      <a:endParaRPr/>
                    </a:p>
                    <a:p>
                      <a:pPr indent="-317500" lvl="0" marL="4572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Toast</a:t>
                      </a:r>
                      <a:endParaRPr/>
                    </a:p>
                    <a:p>
                      <a:pPr indent="-317500" lvl="0" marL="4572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t/>
                      </a:r>
                      <a:endParaRPr/>
                    </a:p>
                    <a:p>
                      <a:pPr indent="-317500" lvl="0" marL="4572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Banana/fruit in session</a:t>
                      </a:r>
                      <a:endParaRPr/>
                    </a:p>
                    <a:p>
                      <a:pPr indent="-317500" lvl="0" marL="4572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orange </a:t>
                      </a:r>
                      <a:endParaRPr/>
                    </a:p>
                    <a:p>
                      <a:pPr indent="-317500" lvl="0" marL="4572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sausage /French toas</a:t>
                      </a:r>
                      <a:r>
                        <a:rPr lang="es" u="sng"/>
                        <a:t>t</a:t>
                      </a:r>
                      <a:endParaRPr u="sng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u="sng"/>
                        <a:t>Lunch</a:t>
                      </a:r>
                      <a:endParaRPr u="sng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u="sng"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Breaded chicken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t/>
                      </a:r>
                      <a:endParaRPr u="sng"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House salad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t/>
                      </a:r>
                      <a:endParaRPr u="sng"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French fries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t/>
                      </a:r>
                      <a:endParaRPr u="sng"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Parsley boiled potatoes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u="sng"/>
                        <a:t>Dinner</a:t>
                      </a:r>
                      <a:endParaRPr u="sng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u="sng"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Tuna melt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t/>
                      </a:r>
                      <a:endParaRPr u="sng"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Top round london Broil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Mashed potatoes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t/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Raspberry parfait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Garlic Bread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u="sng"/>
                    </a:p>
                  </a:txBody>
                  <a:tcPr marT="91425" marB="91425" marR="91425" marL="91425"/>
                </a:tc>
              </a:tr>
              <a:tr h="1567350">
                <a:tc>
                  <a:txBody>
                    <a:bodyPr/>
                    <a:lstStyle/>
                    <a:p>
                      <a:pPr indent="-317500" lvl="0" marL="4572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Assorted Danish</a:t>
                      </a:r>
                      <a:endParaRPr/>
                    </a:p>
                    <a:p>
                      <a:pPr indent="-317500" lvl="0" marL="4572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Crisp Bacon</a:t>
                      </a:r>
                      <a:endParaRPr/>
                    </a:p>
                    <a:p>
                      <a:pPr indent="-317500" lvl="0" marL="4572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t/>
                      </a:r>
                      <a:endParaRPr/>
                    </a:p>
                    <a:p>
                      <a:pPr indent="-317500" lvl="0" marL="4572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Bacon w/syrup</a:t>
                      </a:r>
                      <a:endParaRPr/>
                    </a:p>
                    <a:p>
                      <a:pPr indent="-317500" lvl="0" marL="4572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waffles </a:t>
                      </a:r>
                      <a:endParaRPr/>
                    </a:p>
                    <a:p>
                      <a:pPr indent="-317500" lvl="0" marL="45720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Cheesecake</a:t>
                      </a:r>
                      <a:r>
                        <a:rPr lang="es"/>
                        <a:t>/ </a:t>
                      </a:r>
                      <a:r>
                        <a:rPr lang="es"/>
                        <a:t>Sandwich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t/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Macaroni &amp; cheese 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t/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Chocolate pudding 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Pound cake 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Roast Turkey w/ gravy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stuffing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Beef Meatloaf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Roasted Vegetables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➔"/>
                      </a:pPr>
                      <a:r>
                        <a:rPr lang="es"/>
                        <a:t>Green Beans 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7"/>
          <p:cNvSpPr txBox="1"/>
          <p:nvPr>
            <p:ph type="title"/>
          </p:nvPr>
        </p:nvSpPr>
        <p:spPr>
          <a:xfrm>
            <a:off x="2331875" y="-4957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latin typeface="Times New Roman"/>
                <a:ea typeface="Times New Roman"/>
                <a:cs typeface="Times New Roman"/>
                <a:sym typeface="Times New Roman"/>
              </a:rPr>
              <a:t>Current Menu Analysis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8"/>
          <p:cNvSpPr txBox="1"/>
          <p:nvPr>
            <p:ph type="title"/>
          </p:nvPr>
        </p:nvSpPr>
        <p:spPr>
          <a:xfrm>
            <a:off x="1103400" y="123275"/>
            <a:ext cx="8842200" cy="11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4100">
                <a:latin typeface="Times New Roman"/>
                <a:ea typeface="Times New Roman"/>
                <a:cs typeface="Times New Roman"/>
                <a:sym typeface="Times New Roman"/>
              </a:rPr>
              <a:t>Sample Menus</a:t>
            </a:r>
            <a:endParaRPr sz="4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" sz="1600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</a:rPr>
              <a:t>The Cedars</a:t>
            </a:r>
            <a:r>
              <a:rPr b="0" lang="es" sz="1600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</a:rPr>
              <a:t>, Rhode Island</a:t>
            </a:r>
            <a:endParaRPr sz="4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308" name="Google Shape;308;p18"/>
          <p:cNvGraphicFramePr/>
          <p:nvPr/>
        </p:nvGraphicFramePr>
        <p:xfrm>
          <a:off x="666750" y="1317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{874C26A4-231A-4480-B759-D8CFA86D1021}</a:tableStyleId>
              </a:tblPr>
              <a:tblGrid>
                <a:gridCol w="2515725"/>
                <a:gridCol w="2515725"/>
                <a:gridCol w="2515725"/>
              </a:tblGrid>
              <a:tr h="1705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u="sng"/>
                        <a:t>Breakfast</a:t>
                      </a:r>
                      <a:endParaRPr u="sng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 Choice of Cereal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t/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Scramble or Hot boil eggs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t/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Choice of juice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u="sng"/>
                        <a:t>Lunch</a:t>
                      </a:r>
                      <a:br>
                        <a:rPr lang="es" u="sng"/>
                      </a:br>
                      <a:endParaRPr u="sng"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Sausage Peppers and onions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Bread Pudding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Oven Roasted Turkey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Bake stuffed Shrimp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Chicken pot pie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t/>
                      </a:r>
                      <a:endParaRPr u="sng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u="sng"/>
                        <a:t>Dinner</a:t>
                      </a:r>
                      <a:endParaRPr u="sng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u="sng"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Fruit of the day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Pizza night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t/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Tossed Salad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Chicken Patty on Bun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u="sng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u="sng"/>
                    </a:p>
                  </a:txBody>
                  <a:tcPr marT="91425" marB="91425" marR="91425" marL="91425"/>
                </a:tc>
              </a:tr>
              <a:tr h="1201350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Muffin of the day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t/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 Juice of the day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t/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Pancake/syrup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Raisin Toast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Chicken Cordon bleu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 Duchess whipped potatoes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t/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Soup/ Navy Bean soup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Salisbury</a:t>
                      </a:r>
                      <a:r>
                        <a:rPr lang="es"/>
                        <a:t> Steak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Sweet potatoes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Cod fish w/crumb topping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Jelly w/topping 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Rice pilaf/Key Largo veggies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Tuna on coney Island 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s"/>
                        <a:t>Tapioca Pudding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9"/>
          <p:cNvSpPr txBox="1"/>
          <p:nvPr>
            <p:ph type="title"/>
          </p:nvPr>
        </p:nvSpPr>
        <p:spPr>
          <a:xfrm>
            <a:off x="1053150" y="460750"/>
            <a:ext cx="6702300" cy="70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5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s" sz="4100">
                <a:latin typeface="Times New Roman"/>
                <a:ea typeface="Times New Roman"/>
                <a:cs typeface="Times New Roman"/>
                <a:sym typeface="Times New Roman"/>
              </a:rPr>
              <a:t>Menu Comparsion</a:t>
            </a:r>
            <a:endParaRPr sz="4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4" name="Google Shape;314;p19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0"/>
          <p:cNvSpPr txBox="1"/>
          <p:nvPr>
            <p:ph type="title"/>
          </p:nvPr>
        </p:nvSpPr>
        <p:spPr>
          <a:xfrm>
            <a:off x="1388625" y="772725"/>
            <a:ext cx="6366900" cy="46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Times New Roman"/>
                <a:ea typeface="Times New Roman"/>
                <a:cs typeface="Times New Roman"/>
                <a:sym typeface="Times New Roman"/>
              </a:rPr>
              <a:t>Barriers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0" name="Google Shape;320;p20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1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6500">
                <a:latin typeface="Times New Roman"/>
                <a:ea typeface="Times New Roman"/>
                <a:cs typeface="Times New Roman"/>
                <a:sym typeface="Times New Roman"/>
              </a:rPr>
              <a:t>Summary</a:t>
            </a:r>
            <a:endParaRPr sz="6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6" name="Google Shape;326;p21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2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6300">
                <a:latin typeface="Times New Roman"/>
                <a:ea typeface="Times New Roman"/>
                <a:cs typeface="Times New Roman"/>
                <a:sym typeface="Times New Roman"/>
              </a:rPr>
              <a:t>References</a:t>
            </a:r>
            <a:endParaRPr sz="6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2" name="Google Shape;332;p22"/>
          <p:cNvSpPr txBox="1"/>
          <p:nvPr/>
        </p:nvSpPr>
        <p:spPr>
          <a:xfrm>
            <a:off x="717175" y="1647275"/>
            <a:ext cx="8101800" cy="33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556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100"/>
              <a:t> </a:t>
            </a:r>
            <a:r>
              <a:rPr lang="es" sz="1200">
                <a:latin typeface="Times New Roman"/>
                <a:ea typeface="Times New Roman"/>
                <a:cs typeface="Times New Roman"/>
                <a:sym typeface="Times New Roman"/>
              </a:rPr>
              <a:t>Cedars. (2020). </a:t>
            </a:r>
            <a:r>
              <a:rPr i="1" lang="es" sz="1200">
                <a:latin typeface="Times New Roman"/>
                <a:ea typeface="Times New Roman"/>
                <a:cs typeface="Times New Roman"/>
                <a:sym typeface="Times New Roman"/>
              </a:rPr>
              <a:t>Dining Menu</a:t>
            </a:r>
            <a:r>
              <a:rPr lang="es" sz="1200">
                <a:latin typeface="Times New Roman"/>
                <a:ea typeface="Times New Roman"/>
                <a:cs typeface="Times New Roman"/>
                <a:sym typeface="Times New Roman"/>
              </a:rPr>
              <a:t>. The Cedars. https://cedarsliving.com/library/dining-menu/. 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35560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200">
                <a:latin typeface="Times New Roman"/>
                <a:ea typeface="Times New Roman"/>
                <a:cs typeface="Times New Roman"/>
                <a:sym typeface="Times New Roman"/>
              </a:rPr>
              <a:t>Mosser Nursing Home. (2020, October 23). </a:t>
            </a:r>
            <a:r>
              <a:rPr i="1" lang="es" sz="1200">
                <a:latin typeface="Times New Roman"/>
                <a:ea typeface="Times New Roman"/>
                <a:cs typeface="Times New Roman"/>
                <a:sym typeface="Times New Roman"/>
              </a:rPr>
              <a:t>Monthly Menu for Mosser Nursing Home in Lehigh County, PA</a:t>
            </a:r>
            <a:r>
              <a:rPr lang="es" sz="1200">
                <a:latin typeface="Times New Roman"/>
                <a:ea typeface="Times New Roman"/>
                <a:cs typeface="Times New Roman"/>
                <a:sym typeface="Times New Roman"/>
              </a:rPr>
              <a:t>. Mosser Nursing Home. https://www.mossernursinghome.org/our-facility/our-menu/. 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355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